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1881839890" r:id="rId12"/>
    <p:sldId id="2147475482" r:id="rId13"/>
    <p:sldId id="2147475481" r:id="rId14"/>
    <p:sldId id="2147470169" r:id="rId15"/>
    <p:sldId id="1881839904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9871" autoAdjust="0"/>
  </p:normalViewPr>
  <p:slideViewPr>
    <p:cSldViewPr snapToGrid="0">
      <p:cViewPr varScale="1">
        <p:scale>
          <a:sx n="65" d="100"/>
          <a:sy n="65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-12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046719708319711E-2"/>
          <c:y val="0.13939798765025374"/>
          <c:w val="0.92052671847201861"/>
          <c:h val="0.8041629263800775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decline in kidney function (ml/min/year)</c:v>
                </c:pt>
              </c:strCache>
            </c:strRef>
          </c:tx>
          <c:spPr>
            <a:ln w="412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1980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-10</c:v>
                </c:pt>
                <c:pt idx="1">
                  <c:v>-6.5</c:v>
                </c:pt>
                <c:pt idx="2">
                  <c:v>-5.5</c:v>
                </c:pt>
                <c:pt idx="3">
                  <c:v>-4.8</c:v>
                </c:pt>
                <c:pt idx="4">
                  <c:v>-4.5</c:v>
                </c:pt>
                <c:pt idx="5">
                  <c:v>-4.2</c:v>
                </c:pt>
                <c:pt idx="6">
                  <c:v>-3</c:v>
                </c:pt>
                <c:pt idx="7">
                  <c:v>-1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E9-4EB7-BB22-A9D7342358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1980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6E9-4EB7-BB22-A9D7342358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1980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6E9-4EB7-BB22-A9D7342358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3103839"/>
        <c:axId val="2083104255"/>
      </c:lineChart>
      <c:dateAx>
        <c:axId val="2083103839"/>
        <c:scaling>
          <c:orientation val="minMax"/>
        </c:scaling>
        <c:delete val="0"/>
        <c:axPos val="b"/>
        <c:numFmt formatCode="General" sourceLinked="0"/>
        <c:majorTickMark val="in"/>
        <c:minorTickMark val="none"/>
        <c:tickLblPos val="high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s-EC"/>
          </a:p>
        </c:txPr>
        <c:crossAx val="2083104255"/>
        <c:crosses val="autoZero"/>
        <c:auto val="0"/>
        <c:lblOffset val="100"/>
        <c:baseTimeUnit val="days"/>
        <c:majorUnit val="7"/>
        <c:majorTimeUnit val="days"/>
      </c:dateAx>
      <c:valAx>
        <c:axId val="208310425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27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083103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ayout>
        <c:manualLayout>
          <c:xMode val="edge"/>
          <c:yMode val="edge"/>
          <c:x val="0.39522311447785285"/>
          <c:y val="0.93078560626897222"/>
          <c:w val="0.60429724323352252"/>
          <c:h val="6.921443998485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16DDA-639E-4911-BECB-5BC047C10D09}" type="datetimeFigureOut">
              <a:rPr lang="es-EC" smtClean="0"/>
              <a:t>14/7/2025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47448-DA4D-4197-9803-A0CE92AA483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8252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952FD6-B222-492E-945F-B3BEC64EFEF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37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 err="1"/>
              <a:t>Renalismo</a:t>
            </a:r>
            <a:r>
              <a:rPr lang="es-EC" dirty="0"/>
              <a:t>  </a:t>
            </a:r>
            <a:r>
              <a:rPr lang="es-MX" b="1" dirty="0"/>
              <a:t>Definición práctica de "</a:t>
            </a:r>
            <a:r>
              <a:rPr lang="es-MX" b="1" dirty="0" err="1"/>
              <a:t>renalismo</a:t>
            </a:r>
            <a:r>
              <a:rPr lang="es-MX" b="1" dirty="0"/>
              <a:t>":</a:t>
            </a:r>
          </a:p>
          <a:p>
            <a:r>
              <a:rPr lang="es-MX" b="1" dirty="0" err="1"/>
              <a:t>Renalismo</a:t>
            </a:r>
            <a:r>
              <a:rPr lang="es-MX" dirty="0"/>
              <a:t> es la práctica de </a:t>
            </a:r>
            <a:r>
              <a:rPr lang="es-MX" b="1" dirty="0"/>
              <a:t>no ofrecer ciertos tratamientos o intervenciones potencialmente beneficiosas</a:t>
            </a:r>
            <a:r>
              <a:rPr lang="es-MX" dirty="0"/>
              <a:t> a pacientes con enfermedad renal, debido a un </a:t>
            </a:r>
            <a:r>
              <a:rPr lang="es-MX" b="1" dirty="0"/>
              <a:t>miedo exagerado a efectos adversos</a:t>
            </a:r>
            <a:r>
              <a:rPr lang="es-MX" dirty="0"/>
              <a:t>, como el deterioro de la función renal, o por una </a:t>
            </a:r>
            <a:r>
              <a:rPr lang="es-MX" b="1" dirty="0"/>
              <a:t>percepción errónea de mal pronóstico o futilidad</a:t>
            </a:r>
            <a:r>
              <a:rPr lang="es-MX" dirty="0"/>
              <a:t>.</a:t>
            </a:r>
          </a:p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47448-DA4D-4197-9803-A0CE92AA4839}" type="slidenum">
              <a:rPr lang="es-EC" smtClean="0"/>
              <a:t>15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29091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47448-DA4D-4197-9803-A0CE92AA4839}" type="slidenum">
              <a:rPr lang="es-EC" smtClean="0"/>
              <a:t>16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4282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3B4F-4205-4D2A-BD1E-1D3F5C86028A}" type="datetimeFigureOut">
              <a:rPr lang="es-EC" smtClean="0"/>
              <a:t>14/7/2025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6C551-D7DD-4F91-AB49-DA8B03825C9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24757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3B4F-4205-4D2A-BD1E-1D3F5C86028A}" type="datetimeFigureOut">
              <a:rPr lang="es-EC" smtClean="0"/>
              <a:t>14/7/2025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6C551-D7DD-4F91-AB49-DA8B03825C9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51148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3B4F-4205-4D2A-BD1E-1D3F5C86028A}" type="datetimeFigureOut">
              <a:rPr lang="es-EC" smtClean="0"/>
              <a:t>14/7/2025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6C551-D7DD-4F91-AB49-DA8B03825C9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67151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B83DDA8-7B32-EE47-840A-934A0CC6BFE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4780B43-40DC-C34E-AAC9-4FDACC059B4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AF8E309-D608-654D-B811-6A2C46C88181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E6E1D8-8FFD-8044-93A3-FD09D9B9C22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2800" y="1440000"/>
            <a:ext cx="10908000" cy="4643437"/>
          </a:xfrm>
        </p:spPr>
        <p:txBody>
          <a:bodyPr lIns="90000"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C579CB4-4DC2-6B4A-8848-199EE8DC7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386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6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838">
          <p15:clr>
            <a:srgbClr val="FBAE40"/>
          </p15:clr>
        </p15:guide>
        <p15:guide id="5" pos="601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B83DDA8-7B32-EE47-840A-934A0CC6BFE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4780B43-40DC-C34E-AAC9-4FDACC059B4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AF8E309-D608-654D-B811-6A2C46C88181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E6E1D8-8FFD-8044-93A3-FD09D9B9C22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2800" y="1440000"/>
            <a:ext cx="5328738" cy="4643437"/>
          </a:xfrm>
        </p:spPr>
        <p:txBody>
          <a:bodyPr lIns="90000"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C579CB4-4DC2-6B4A-8848-199EE8DC7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963BAD92-7271-482B-BD00-E9C6A48DFC1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03399" y="1440000"/>
            <a:ext cx="5328738" cy="4643437"/>
          </a:xfrm>
        </p:spPr>
        <p:txBody>
          <a:bodyPr lIns="90000"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7647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08">
          <p15:clr>
            <a:srgbClr val="FBAE40"/>
          </p15:clr>
        </p15:guide>
        <p15:guide id="2" pos="726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838">
          <p15:clr>
            <a:srgbClr val="FBAE40"/>
          </p15:clr>
        </p15:guide>
        <p15:guide id="5" pos="601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3B4F-4205-4D2A-BD1E-1D3F5C86028A}" type="datetimeFigureOut">
              <a:rPr lang="es-EC" smtClean="0"/>
              <a:t>14/7/2025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6C551-D7DD-4F91-AB49-DA8B03825C9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4152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3B4F-4205-4D2A-BD1E-1D3F5C86028A}" type="datetimeFigureOut">
              <a:rPr lang="es-EC" smtClean="0"/>
              <a:t>14/7/2025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6C551-D7DD-4F91-AB49-DA8B03825C9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4450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3B4F-4205-4D2A-BD1E-1D3F5C86028A}" type="datetimeFigureOut">
              <a:rPr lang="es-EC" smtClean="0"/>
              <a:t>14/7/2025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6C551-D7DD-4F91-AB49-DA8B03825C9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23559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3B4F-4205-4D2A-BD1E-1D3F5C86028A}" type="datetimeFigureOut">
              <a:rPr lang="es-EC" smtClean="0"/>
              <a:t>14/7/2025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6C551-D7DD-4F91-AB49-DA8B03825C9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83982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3B4F-4205-4D2A-BD1E-1D3F5C86028A}" type="datetimeFigureOut">
              <a:rPr lang="es-EC" smtClean="0"/>
              <a:t>14/7/2025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6C551-D7DD-4F91-AB49-DA8B03825C9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66031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3B4F-4205-4D2A-BD1E-1D3F5C86028A}" type="datetimeFigureOut">
              <a:rPr lang="es-EC" smtClean="0"/>
              <a:t>14/7/2025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6C551-D7DD-4F91-AB49-DA8B03825C9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3231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3B4F-4205-4D2A-BD1E-1D3F5C86028A}" type="datetimeFigureOut">
              <a:rPr lang="es-EC" smtClean="0"/>
              <a:t>14/7/2025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6C551-D7DD-4F91-AB49-DA8B03825C9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90739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3B4F-4205-4D2A-BD1E-1D3F5C86028A}" type="datetimeFigureOut">
              <a:rPr lang="es-EC" smtClean="0"/>
              <a:t>14/7/2025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6C551-D7DD-4F91-AB49-DA8B03825C9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9940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03B4F-4205-4D2A-BD1E-1D3F5C86028A}" type="datetimeFigureOut">
              <a:rPr lang="es-EC" smtClean="0"/>
              <a:t>14/7/2025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C551-D7DD-4F91-AB49-DA8B03825C9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346667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emf"/><Relationship Id="rId10" Type="http://schemas.openxmlformats.org/officeDocument/2006/relationships/image" Target="../media/image26.emf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D5274-0CA1-6070-1ED0-71B94661C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C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De la Evolución a la Revolución en la Nefrología del HE -1 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DEC448-2FF5-F4B3-4CF3-D56AD521C1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C" dirty="0"/>
          </a:p>
          <a:p>
            <a:r>
              <a:rPr lang="es-EC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Washington Osorio </a:t>
            </a:r>
          </a:p>
          <a:p>
            <a:r>
              <a:rPr lang="es-EC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Nefrólogo del HE- 1 </a:t>
            </a:r>
          </a:p>
        </p:txBody>
      </p:sp>
    </p:spTree>
    <p:extLst>
      <p:ext uri="{BB962C8B-B14F-4D97-AF65-F5344CB8AC3E}">
        <p14:creationId xmlns:p14="http://schemas.microsoft.com/office/powerpoint/2010/main" val="187834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F827C-0DAF-18BF-8772-80C7100D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>
                <a:latin typeface="Arial Black" panose="020B0A04020102020204" pitchFamily="34" charset="0"/>
              </a:rPr>
              <a:t>Diálisis    1976  - 1979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AAA1CE-2F94-C09C-AFAE-124712221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348" y="1825625"/>
            <a:ext cx="7681452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s-EC" dirty="0"/>
              <a:t>General  Guillermo Duran Arcentales, apoya a la formación de médicos y crecimiento de la diálisis en las Fuerzas Armadas </a:t>
            </a:r>
          </a:p>
          <a:p>
            <a:pPr marL="0" indent="0" algn="just">
              <a:buNone/>
            </a:pPr>
            <a:endParaRPr lang="es-EC" dirty="0"/>
          </a:p>
          <a:p>
            <a:pPr marL="0" indent="0" algn="just">
              <a:buNone/>
            </a:pPr>
            <a:r>
              <a:rPr lang="es-EC" dirty="0"/>
              <a:t>Máquinas </a:t>
            </a:r>
            <a:r>
              <a:rPr lang="es-EC" dirty="0" err="1"/>
              <a:t>Travenol</a:t>
            </a:r>
            <a:r>
              <a:rPr lang="es-EC" dirty="0"/>
              <a:t> ,  de dos a tres </a:t>
            </a:r>
            <a:r>
              <a:rPr lang="es-EC" dirty="0" err="1"/>
              <a:t>seciones</a:t>
            </a:r>
            <a:r>
              <a:rPr lang="es-EC" dirty="0"/>
              <a:t> por semanas  con duración de 6 a 8 horas </a:t>
            </a:r>
          </a:p>
          <a:p>
            <a:pPr marL="0" indent="0" algn="just">
              <a:buNone/>
            </a:pPr>
            <a:r>
              <a:rPr lang="es-EC" dirty="0"/>
              <a:t>DP intermitente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FCB87B-60CF-6586-BA69-84C0675A9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89" y="1690688"/>
            <a:ext cx="2532087" cy="388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24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1F5DC43-DE18-B8CF-7D0F-CCA327D53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93" t="15163" r="33422" b="5302"/>
          <a:stretch/>
        </p:blipFill>
        <p:spPr>
          <a:xfrm>
            <a:off x="506436" y="327131"/>
            <a:ext cx="5275386" cy="631003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945CFC9-F0EB-9D33-FDED-6ECF9E4BA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4" t="6391" b="26958"/>
          <a:stretch/>
        </p:blipFill>
        <p:spPr>
          <a:xfrm>
            <a:off x="5781822" y="683226"/>
            <a:ext cx="5542671" cy="7938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210F20E-BB20-CF4B-23F6-0375A1A8D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822" y="2027814"/>
            <a:ext cx="5441194" cy="94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E298CE7B-F017-48DA-7ACE-C7977BF4E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318"/>
            <a:ext cx="12192000" cy="702331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594A82-1C12-65DC-A206-7D58D221C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87" y="-87041"/>
            <a:ext cx="10515600" cy="872236"/>
          </a:xfrm>
        </p:spPr>
        <p:txBody>
          <a:bodyPr/>
          <a:lstStyle/>
          <a:p>
            <a:r>
              <a:rPr lang="es-EC" dirty="0">
                <a:solidFill>
                  <a:schemeClr val="bg2"/>
                </a:solidFill>
                <a:latin typeface="Arial Black" panose="020B0A04020102020204" pitchFamily="34" charset="0"/>
              </a:rPr>
              <a:t>Se mantiene el legado 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224CF16-8823-67A2-8011-07E3607C0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129844">
            <a:off x="226218" y="1436359"/>
            <a:ext cx="1800225" cy="25431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B688CC6-C32C-3B77-148D-D1AE57F4F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00661">
            <a:off x="2376256" y="858172"/>
            <a:ext cx="1863701" cy="25431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7ED2D6A-A9A4-2DC7-D783-C76553177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58026">
            <a:off x="4145750" y="1196825"/>
            <a:ext cx="2211311" cy="25431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6E368C0-1B05-614F-6BD5-635F4E1EB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89339">
            <a:off x="7225939" y="1713591"/>
            <a:ext cx="2020652" cy="25431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993D65F-F7AB-514A-46AD-DB9D25965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97742">
            <a:off x="9215495" y="1463111"/>
            <a:ext cx="2038572" cy="25431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EFB4E3F-79CA-2B3C-6467-D241EEADA8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75991">
            <a:off x="676532" y="4198578"/>
            <a:ext cx="1947246" cy="245425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1B5E81C-7C6F-BB92-C8FB-6F8428AA6C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84717">
            <a:off x="2453147" y="4167761"/>
            <a:ext cx="1967303" cy="245425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A7BF1D2-A783-AB28-3C28-EA999949AD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77082">
            <a:off x="4656441" y="4193356"/>
            <a:ext cx="1926335" cy="245425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48A6A36-4145-A9A5-1A1F-B276F6FCAE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35737">
            <a:off x="6929352" y="4183577"/>
            <a:ext cx="1976354" cy="247985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A44B716-5D41-54B8-E40C-255CCA56BE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577711">
            <a:off x="2425095" y="1775952"/>
            <a:ext cx="2038572" cy="254317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467FBBF-CCE2-D674-8EC4-AE57F6D9A5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05755">
            <a:off x="8717337" y="101201"/>
            <a:ext cx="1939371" cy="24151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0C47A5C-D73A-6C85-2C7F-C0A0CA904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89339">
            <a:off x="6537242" y="513718"/>
            <a:ext cx="2020652" cy="254317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5671D4E-EA11-225B-78C2-D7228B427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75991">
            <a:off x="92313" y="3218368"/>
            <a:ext cx="1947246" cy="245425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81F4775-CC29-9D7E-D48B-9F7CF53F0D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84717">
            <a:off x="1986738" y="3218368"/>
            <a:ext cx="1967303" cy="2454256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FF1FB6FB-C6D5-4689-9B04-9DA3F1D61A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77082">
            <a:off x="4190032" y="3243963"/>
            <a:ext cx="1926335" cy="2454256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8439848A-8484-8D79-F973-81E2B312C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35737">
            <a:off x="6066785" y="3376607"/>
            <a:ext cx="1976354" cy="2479851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B9783FA5-44D5-50DE-FD26-F37E8071DD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577711">
            <a:off x="9784675" y="3333674"/>
            <a:ext cx="2038572" cy="2543175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491E45C7-856B-7359-ED15-D8066B1D4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58026">
            <a:off x="4042454" y="1144675"/>
            <a:ext cx="2211311" cy="2543175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AA55ABB6-5E47-E00F-9A5D-7B2055E10A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77082">
            <a:off x="4553145" y="4141206"/>
            <a:ext cx="1926335" cy="2454256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FD92278-3628-F236-F7F7-B562DB5FBE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35737">
            <a:off x="6826056" y="4131427"/>
            <a:ext cx="1976354" cy="2479851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F1E1BA56-CF56-F35D-EB30-C8B9469F46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75991">
            <a:off x="-10983" y="3166218"/>
            <a:ext cx="1947246" cy="2454256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E4B23AA-ECA7-61F8-7410-36DE848122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77082">
            <a:off x="4086736" y="3191813"/>
            <a:ext cx="1926335" cy="2454256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BE410B58-D006-402F-EE08-EBF3A28A1D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35737">
            <a:off x="5963489" y="3324457"/>
            <a:ext cx="1976354" cy="2479851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D54F74D4-1967-FA37-2E1B-4031C81D1E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577711">
            <a:off x="9681379" y="3281524"/>
            <a:ext cx="2038572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0B5D074-2651-5F97-A1B1-A27312D7257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956962" y="2729105"/>
            <a:ext cx="2377081" cy="29743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1527C87-1C0A-298B-E151-403827154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79" y="238517"/>
            <a:ext cx="10170583" cy="156214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5368BB2-2EB7-001F-45BF-148B537D3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557" y="1858851"/>
            <a:ext cx="5725551" cy="4530209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54127422-688B-FE2F-8B5B-FD7C0AC5A413}"/>
              </a:ext>
            </a:extLst>
          </p:cNvPr>
          <p:cNvSpPr/>
          <p:nvPr/>
        </p:nvSpPr>
        <p:spPr>
          <a:xfrm flipV="1">
            <a:off x="4262510" y="2250829"/>
            <a:ext cx="633047" cy="379801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4B3913DC-3C64-2DE8-A590-715D6AAD8DFF}"/>
              </a:ext>
            </a:extLst>
          </p:cNvPr>
          <p:cNvSpPr/>
          <p:nvPr/>
        </p:nvSpPr>
        <p:spPr>
          <a:xfrm flipV="1">
            <a:off x="5315242" y="4216288"/>
            <a:ext cx="633047" cy="379801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06161C-9EBF-2D49-00B7-A7F20A5CE050}"/>
              </a:ext>
            </a:extLst>
          </p:cNvPr>
          <p:cNvSpPr txBox="1"/>
          <p:nvPr/>
        </p:nvSpPr>
        <p:spPr>
          <a:xfrm>
            <a:off x="-2344" y="6389060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Kidney International, Vol. 49 (1996), Pp. 1774 —1 777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33583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84588-160A-47E7-8292-3A7A19A8E3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F8E309-D608-654D-B811-6A2C46C8818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66B51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66B51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DCEB1F-A3A9-4943-B461-424308FA2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26" y="333375"/>
            <a:ext cx="11884280" cy="962377"/>
          </a:xfrm>
        </p:spPr>
        <p:txBody>
          <a:bodyPr>
            <a:normAutofit fontScale="90000"/>
          </a:bodyPr>
          <a:lstStyle/>
          <a:p>
            <a:r>
              <a:rPr lang="es-EC" b="1" dirty="0">
                <a:latin typeface="Arial Black" panose="020B0A04020102020204" pitchFamily="34" charset="0"/>
              </a:rPr>
              <a:t>Escenario Terapéutico de la ERC al 2025 </a:t>
            </a:r>
            <a:endParaRPr lang="en-GB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FC525D94-7AD8-4359-8DEF-4DCE3A349D5F}"/>
              </a:ext>
            </a:extLst>
          </p:cNvPr>
          <p:cNvGraphicFramePr>
            <a:graphicFrameLocks/>
          </p:cNvGraphicFramePr>
          <p:nvPr/>
        </p:nvGraphicFramePr>
        <p:xfrm>
          <a:off x="845031" y="1293778"/>
          <a:ext cx="11260475" cy="4962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1">
            <a:extLst>
              <a:ext uri="{FF2B5EF4-FFF2-40B4-BE49-F238E27FC236}">
                <a16:creationId xmlns:a16="http://schemas.microsoft.com/office/drawing/2014/main" id="{91D95F40-7207-42D5-81B0-BD15259F26CE}"/>
              </a:ext>
            </a:extLst>
          </p:cNvPr>
          <p:cNvSpPr txBox="1"/>
          <p:nvPr/>
        </p:nvSpPr>
        <p:spPr>
          <a:xfrm rot="16200000">
            <a:off x="-279857" y="3724047"/>
            <a:ext cx="2123070" cy="521593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358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Kidney function (ml/min/year)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E0C96-5CDB-45F9-9CE4-5EF451539FC1}"/>
              </a:ext>
            </a:extLst>
          </p:cNvPr>
          <p:cNvSpPr txBox="1"/>
          <p:nvPr/>
        </p:nvSpPr>
        <p:spPr>
          <a:xfrm>
            <a:off x="5332374" y="4338454"/>
            <a:ext cx="3025929" cy="30777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Captopril trial.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 Engl J Med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1993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8C2DD4-9100-4350-9139-351E01A9BE74}"/>
              </a:ext>
            </a:extLst>
          </p:cNvPr>
          <p:cNvSpPr txBox="1"/>
          <p:nvPr/>
        </p:nvSpPr>
        <p:spPr>
          <a:xfrm>
            <a:off x="1425162" y="5639450"/>
            <a:ext cx="2934245" cy="33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 specific therapy for CKD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697CA-05C9-4504-90E6-BDB06E6EDDF5}"/>
              </a:ext>
            </a:extLst>
          </p:cNvPr>
          <p:cNvSpPr txBox="1"/>
          <p:nvPr/>
        </p:nvSpPr>
        <p:spPr>
          <a:xfrm>
            <a:off x="8808749" y="3863456"/>
            <a:ext cx="3073351" cy="73866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CREDENCE.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 Engl J Med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2019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DAPA-CKD.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 Engl J Med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EMPA-KIDNEY.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 Engl J Med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08487FB-A4E8-4112-8CB3-11506788830D}"/>
              </a:ext>
            </a:extLst>
          </p:cNvPr>
          <p:cNvSpPr>
            <a:spLocks noChangeAspect="1"/>
          </p:cNvSpPr>
          <p:nvPr/>
        </p:nvSpPr>
        <p:spPr>
          <a:xfrm>
            <a:off x="1397452" y="5228279"/>
            <a:ext cx="335427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73B597-1C94-414F-B09F-A320D77FE2CC}"/>
              </a:ext>
            </a:extLst>
          </p:cNvPr>
          <p:cNvSpPr>
            <a:spLocks noChangeAspect="1"/>
          </p:cNvSpPr>
          <p:nvPr/>
        </p:nvSpPr>
        <p:spPr>
          <a:xfrm>
            <a:off x="4727304" y="4078673"/>
            <a:ext cx="335427" cy="144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2A5F97-47F2-43B7-9DDE-6D301EBD1D38}"/>
              </a:ext>
            </a:extLst>
          </p:cNvPr>
          <p:cNvSpPr>
            <a:spLocks noChangeAspect="1"/>
          </p:cNvSpPr>
          <p:nvPr/>
        </p:nvSpPr>
        <p:spPr>
          <a:xfrm>
            <a:off x="5943883" y="3726133"/>
            <a:ext cx="335427" cy="144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EC0307-82C3-43E1-9063-6AD8EBE36924}"/>
              </a:ext>
            </a:extLst>
          </p:cNvPr>
          <p:cNvSpPr>
            <a:spLocks noChangeAspect="1"/>
          </p:cNvSpPr>
          <p:nvPr/>
        </p:nvSpPr>
        <p:spPr>
          <a:xfrm>
            <a:off x="10369135" y="2846937"/>
            <a:ext cx="335427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8E91B3-06D8-4873-B97A-D434A885E9C0}"/>
              </a:ext>
            </a:extLst>
          </p:cNvPr>
          <p:cNvSpPr txBox="1"/>
          <p:nvPr/>
        </p:nvSpPr>
        <p:spPr>
          <a:xfrm>
            <a:off x="4598769" y="2844479"/>
            <a:ext cx="2691959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IDNT.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 Engl J Med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2001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RENAAL.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 Engl J Med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2001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1EA79-653E-41DC-99B6-A198FBFB36C1}"/>
              </a:ext>
            </a:extLst>
          </p:cNvPr>
          <p:cNvSpPr txBox="1"/>
          <p:nvPr/>
        </p:nvSpPr>
        <p:spPr>
          <a:xfrm>
            <a:off x="4598769" y="2474860"/>
            <a:ext cx="293785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B51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ARBs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66B51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0A68EC-DF92-4A00-956E-5A347AAA961C}"/>
              </a:ext>
            </a:extLst>
          </p:cNvPr>
          <p:cNvSpPr txBox="1"/>
          <p:nvPr/>
        </p:nvSpPr>
        <p:spPr>
          <a:xfrm>
            <a:off x="5273313" y="3970801"/>
            <a:ext cx="88532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45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ACEis</a:t>
            </a:r>
            <a:endParaRPr kumimoji="0" lang="en-US" sz="1800" b="1" i="0" u="none" strike="sngStrike" kern="1200" cap="none" spc="0" normalizeH="0" baseline="0" noProof="0" dirty="0">
              <a:ln>
                <a:noFill/>
              </a:ln>
              <a:solidFill>
                <a:srgbClr val="00345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D05C2C-B371-4720-AF9B-0383362660AA}"/>
              </a:ext>
            </a:extLst>
          </p:cNvPr>
          <p:cNvSpPr txBox="1"/>
          <p:nvPr/>
        </p:nvSpPr>
        <p:spPr>
          <a:xfrm>
            <a:off x="8808749" y="5053627"/>
            <a:ext cx="3073351" cy="73866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FIDELIO-DKD.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 Engl J Med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FIGARO-DKD.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 Engl J Med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FIDELITY.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Eur Heart J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BE230-1DE5-40B8-A380-8474971301D5}"/>
              </a:ext>
            </a:extLst>
          </p:cNvPr>
          <p:cNvSpPr txBox="1"/>
          <p:nvPr/>
        </p:nvSpPr>
        <p:spPr>
          <a:xfrm>
            <a:off x="8818611" y="3500036"/>
            <a:ext cx="307335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455">
                    <a:lumMod val="90000"/>
                    <a:lumOff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SGLT-2is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C07C43-4A22-44AF-B811-4F6F032F9A43}"/>
              </a:ext>
            </a:extLst>
          </p:cNvPr>
          <p:cNvSpPr txBox="1"/>
          <p:nvPr/>
        </p:nvSpPr>
        <p:spPr>
          <a:xfrm>
            <a:off x="8818611" y="4676277"/>
            <a:ext cx="306348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91D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Nonsteroidal MRAs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2346202-B300-4DA8-92F5-645421A8320D}"/>
              </a:ext>
            </a:extLst>
          </p:cNvPr>
          <p:cNvSpPr>
            <a:spLocks noChangeAspect="1"/>
          </p:cNvSpPr>
          <p:nvPr/>
        </p:nvSpPr>
        <p:spPr>
          <a:xfrm>
            <a:off x="1841034" y="5066648"/>
            <a:ext cx="335427" cy="1440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528A91-9FCF-4630-B4A1-B30E373B71FA}"/>
              </a:ext>
            </a:extLst>
          </p:cNvPr>
          <p:cNvSpPr txBox="1"/>
          <p:nvPr/>
        </p:nvSpPr>
        <p:spPr>
          <a:xfrm>
            <a:off x="1653976" y="3599178"/>
            <a:ext cx="1927800" cy="738664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Long-term antihypertensive treatment.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BMJ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1982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773891-FD36-4334-9437-330ECCEAD734}"/>
              </a:ext>
            </a:extLst>
          </p:cNvPr>
          <p:cNvSpPr txBox="1"/>
          <p:nvPr/>
        </p:nvSpPr>
        <p:spPr>
          <a:xfrm>
            <a:off x="1590641" y="2953343"/>
            <a:ext cx="293785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56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Antihypertensive treatment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756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C5800F8-1D9A-4818-A6C6-BB2D5851F0EB}"/>
              </a:ext>
            </a:extLst>
          </p:cNvPr>
          <p:cNvSpPr>
            <a:spLocks noChangeAspect="1"/>
          </p:cNvSpPr>
          <p:nvPr/>
        </p:nvSpPr>
        <p:spPr>
          <a:xfrm>
            <a:off x="3329780" y="4549564"/>
            <a:ext cx="335427" cy="144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3B2D14-C828-4489-9C64-A616AE5D99FE}"/>
              </a:ext>
            </a:extLst>
          </p:cNvPr>
          <p:cNvSpPr txBox="1"/>
          <p:nvPr/>
        </p:nvSpPr>
        <p:spPr>
          <a:xfrm>
            <a:off x="3426092" y="4751929"/>
            <a:ext cx="293785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88983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Glycaemic control*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988983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C82922-5DD6-4325-93EA-964D24AF2D79}"/>
              </a:ext>
            </a:extLst>
          </p:cNvPr>
          <p:cNvSpPr txBox="1"/>
          <p:nvPr/>
        </p:nvSpPr>
        <p:spPr>
          <a:xfrm>
            <a:off x="3476612" y="5123789"/>
            <a:ext cx="3025929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DDCT.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Diabetes care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1990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FB731-0A61-4782-9E18-DE5FDACE42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932596" y="6092825"/>
            <a:ext cx="9363547" cy="50612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3585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*Microvascular complications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53585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ACEi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3585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53585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angiotensin-converting enzyme inhibitor; ARB,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4D515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angiotensin receptor blocker; MRA, mineralocorticoid receptor antagonist; SGLT-2i, sodium-glucose co-transporter-2 inhibitor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3585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3585A"/>
                </a:solidFill>
                <a:effectLst/>
                <a:uLnTx/>
                <a:uFillTx/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rPr>
              <a:t>Adapted from Naaman SC &amp; Bakris GL. </a:t>
            </a: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rgbClr val="53585A"/>
                </a:solidFill>
                <a:effectLst/>
                <a:uLnTx/>
                <a:uFillTx/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rPr>
              <a:t>American Diabetes Association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3585A"/>
                </a:solidFill>
                <a:effectLst/>
                <a:uLnTx/>
                <a:uFillTx/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rPr>
              <a:t>2021:28–32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E9FE64B-457F-4A8F-B605-FA8BF4FEEE68}"/>
              </a:ext>
            </a:extLst>
          </p:cNvPr>
          <p:cNvSpPr>
            <a:spLocks noChangeAspect="1"/>
          </p:cNvSpPr>
          <p:nvPr/>
        </p:nvSpPr>
        <p:spPr>
          <a:xfrm>
            <a:off x="10376669" y="2959923"/>
            <a:ext cx="335427" cy="144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06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86000-13F7-E452-A197-13410BE1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400E25-0CBB-6077-BEF8-81B89DF7A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9D0B0E-BE2D-0E51-2864-1F0ECF2166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FC6BAD-E344-A665-8EF0-31EAEFCBE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A8EEA19-2144-BB47-2693-BF1D442F0F5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EC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305F1BBE-1941-D519-8AF7-E9859E86C09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122" name="Picture 2" descr="Hospital Medical Therapy tratamiento Cliparts - arte vectorial de Filtro para la diálisis libre de derechos">
              <a:extLst>
                <a:ext uri="{FF2B5EF4-FFF2-40B4-BE49-F238E27FC236}">
                  <a16:creationId xmlns:a16="http://schemas.microsoft.com/office/drawing/2014/main" id="{29239EED-36B3-29B1-8311-6A2257C851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FD73C9F-21E4-C1D7-6E77-EF1F23D70DFD}"/>
                </a:ext>
              </a:extLst>
            </p:cNvPr>
            <p:cNvSpPr/>
            <p:nvPr/>
          </p:nvSpPr>
          <p:spPr>
            <a:xfrm>
              <a:off x="6984848" y="4216449"/>
              <a:ext cx="5207152" cy="6800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8CEC9967-ED2A-D077-2989-5A13B3899F26}"/>
                </a:ext>
              </a:extLst>
            </p:cNvPr>
            <p:cNvSpPr/>
            <p:nvPr/>
          </p:nvSpPr>
          <p:spPr>
            <a:xfrm>
              <a:off x="0" y="6293436"/>
              <a:ext cx="1055077" cy="4607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</p:spTree>
    <p:extLst>
      <p:ext uri="{BB962C8B-B14F-4D97-AF65-F5344CB8AC3E}">
        <p14:creationId xmlns:p14="http://schemas.microsoft.com/office/powerpoint/2010/main" val="2842557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A69D0-756E-0549-AB09-EA00C756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CB4B90D-8A24-B94B-26F6-724738E9E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F28F7CF-87BA-71C0-E7A6-48CEE7B86CCA}"/>
              </a:ext>
            </a:extLst>
          </p:cNvPr>
          <p:cNvSpPr/>
          <p:nvPr/>
        </p:nvSpPr>
        <p:spPr>
          <a:xfrm>
            <a:off x="2570919" y="5040861"/>
            <a:ext cx="657307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13800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Gracias</a:t>
            </a:r>
            <a:r>
              <a:rPr lang="es-EC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827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8B3203-D071-818C-77D6-4DB5AF8B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Evolución……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50D8BC-2768-B184-EF6B-073C0860B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0688"/>
            <a:ext cx="5070231" cy="4351338"/>
          </a:xfrm>
        </p:spPr>
        <p:txBody>
          <a:bodyPr/>
          <a:lstStyle/>
          <a:p>
            <a:pPr marL="0" indent="0">
              <a:buNone/>
            </a:pPr>
            <a:r>
              <a:rPr lang="es-MX" b="1" dirty="0">
                <a:solidFill>
                  <a:schemeClr val="tx2"/>
                </a:solidFill>
              </a:rPr>
              <a:t>Las primeras referencias al riñón y su patología se remontan al antiguo Egipto (1500 a.C.)</a:t>
            </a:r>
            <a:endParaRPr lang="es-EC" b="1" dirty="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814727-94E4-E640-DD1A-A31C1D1F9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824025" cy="403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0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C3282-0706-B374-F182-28A8954A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>
                <a:latin typeface="Arial Black" panose="020B0A04020102020204" pitchFamily="34" charset="0"/>
              </a:rPr>
              <a:t>Hipócrates de 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39D9C6-3CB5-C7CA-DF7D-8FCB18151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966" y="2472739"/>
            <a:ext cx="6900204" cy="287298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400" dirty="0"/>
              <a:t>Ningún otro sistema u órgano del cuerpo humano podía dar más información diagnóstica a través de la inspección como lo hacía el aparato urinario con la orina producida por el riñón enfermo. </a:t>
            </a:r>
            <a:endParaRPr lang="es-EC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19D027-299F-E019-E289-52CF6AE87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862" y="1554550"/>
            <a:ext cx="3727938" cy="42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11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6E80E-7162-2504-60E9-16BB2FEF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Galeneo</a:t>
            </a:r>
            <a:r>
              <a:rPr lang="es-EC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de </a:t>
            </a:r>
            <a:r>
              <a:rPr lang="es-EC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Pergamo</a:t>
            </a:r>
            <a:endParaRPr lang="es-EC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5E2676-D572-D3A7-B421-5C3DB7CA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447" y="2311583"/>
            <a:ext cx="6892436" cy="33794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400" dirty="0"/>
              <a:t>(130-200 d.C.), trataba la orina  sanguinolenta sin cálculos y la hinchazón del cuerpo generalizada, con mezclas de espárragos, apio, comino y pepino en forma de pócimas y ajos e higos cocidos en vino, respectivamente. </a:t>
            </a:r>
            <a:endParaRPr lang="es-EC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868D07-4F8F-AF70-9A32-01449E3AE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9134"/>
            <a:ext cx="3420354" cy="362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2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DF54A-6E78-96EC-1160-B0740326B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Entendimiento  de las enfermedades glomerulares e intersticiales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6970D11-2E3F-1FBE-7A36-989605097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5167" y="2373019"/>
            <a:ext cx="1857331" cy="3432322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2FF456C-330C-73EA-A01F-F3686028C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677" y="2348472"/>
            <a:ext cx="2109720" cy="3432321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6D28B84E-1613-BDB6-9443-4DB3091FE9C3}"/>
              </a:ext>
            </a:extLst>
          </p:cNvPr>
          <p:cNvSpPr/>
          <p:nvPr/>
        </p:nvSpPr>
        <p:spPr>
          <a:xfrm rot="10800000">
            <a:off x="838200" y="3822316"/>
            <a:ext cx="2988212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E37899C5-6234-63AA-5700-262A707D6ECF}"/>
              </a:ext>
            </a:extLst>
          </p:cNvPr>
          <p:cNvSpPr/>
          <p:nvPr/>
        </p:nvSpPr>
        <p:spPr>
          <a:xfrm>
            <a:off x="8661010" y="3818220"/>
            <a:ext cx="2988212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86310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441277-F569-D93C-4D55-80284B68C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1954 …………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2D0D39-471F-AACE-6CF6-A1D49F1B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1820" y="2152429"/>
            <a:ext cx="6114759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s-EC" dirty="0"/>
              <a:t>En Boston, donde el equipo integrado por George </a:t>
            </a:r>
            <a:r>
              <a:rPr lang="es-EC" dirty="0" err="1"/>
              <a:t>Thorn</a:t>
            </a:r>
            <a:r>
              <a:rPr lang="es-EC" dirty="0"/>
              <a:t>, Francis D. Moore, Joseph Murray, J. </a:t>
            </a:r>
            <a:r>
              <a:rPr lang="es-EC" dirty="0" err="1"/>
              <a:t>Hartwell</a:t>
            </a:r>
            <a:r>
              <a:rPr lang="es-EC" dirty="0"/>
              <a:t> Harrison y John P. Merrill consiguieron realizar el primer trasplante que verdaderamente funcionaría a largo plazo (8 años) entre dos gemelos idénticos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FD9F00-5B40-52B5-2536-F1B2F4FBAB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08" b="50000"/>
          <a:stretch>
            <a:fillRect/>
          </a:stretch>
        </p:blipFill>
        <p:spPr>
          <a:xfrm>
            <a:off x="140676" y="2289858"/>
            <a:ext cx="5795889" cy="34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96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8BCE2F2-345A-C158-B287-B7D0024F9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428" y="332511"/>
            <a:ext cx="6921307" cy="6147792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EA35DF6C-D36A-7C91-21D2-FC02151CB3FA}"/>
              </a:ext>
            </a:extLst>
          </p:cNvPr>
          <p:cNvGrpSpPr/>
          <p:nvPr/>
        </p:nvGrpSpPr>
        <p:grpSpPr>
          <a:xfrm>
            <a:off x="4797081" y="332511"/>
            <a:ext cx="3460654" cy="6160364"/>
            <a:chOff x="4797081" y="332511"/>
            <a:chExt cx="3460654" cy="6160364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162F5A5-824D-5C1B-57A4-103D7EE06D21}"/>
                </a:ext>
              </a:extLst>
            </p:cNvPr>
            <p:cNvSpPr/>
            <p:nvPr/>
          </p:nvSpPr>
          <p:spPr>
            <a:xfrm>
              <a:off x="4797081" y="4608229"/>
              <a:ext cx="3460654" cy="1884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0CA77A4F-F4E2-37E2-B331-048D2D57A19B}"/>
                </a:ext>
              </a:extLst>
            </p:cNvPr>
            <p:cNvSpPr/>
            <p:nvPr/>
          </p:nvSpPr>
          <p:spPr>
            <a:xfrm>
              <a:off x="5627077" y="332511"/>
              <a:ext cx="2630658" cy="51155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93C1A459-6793-031E-50EB-3D9FEA40BD6B}"/>
              </a:ext>
            </a:extLst>
          </p:cNvPr>
          <p:cNvSpPr/>
          <p:nvPr/>
        </p:nvSpPr>
        <p:spPr>
          <a:xfrm>
            <a:off x="8257735" y="737799"/>
            <a:ext cx="3495818" cy="1325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b="1" dirty="0"/>
              <a:t>Desde el año  70   la nefrología en el país tiene su desarrollo en las tres ciudades principales 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F7D1127-BB72-7DB1-52F5-ACAE8EE79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511" y="1253778"/>
            <a:ext cx="3381218" cy="2082018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5F84E204-AC76-E86C-937A-9D9165B6BD31}"/>
              </a:ext>
            </a:extLst>
          </p:cNvPr>
          <p:cNvSpPr txBox="1"/>
          <p:nvPr/>
        </p:nvSpPr>
        <p:spPr>
          <a:xfrm>
            <a:off x="-158262" y="833947"/>
            <a:ext cx="6098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C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Quito: Dr. Galo Garces</a:t>
            </a:r>
          </a:p>
          <a:p>
            <a:pPr algn="ctr"/>
            <a:r>
              <a:rPr lang="es-EC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Dr. Jorge Aulestia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3B398F9-B276-91A5-1C85-4039A1257E92}"/>
              </a:ext>
            </a:extLst>
          </p:cNvPr>
          <p:cNvSpPr txBox="1"/>
          <p:nvPr/>
        </p:nvSpPr>
        <p:spPr>
          <a:xfrm>
            <a:off x="264945" y="3895044"/>
            <a:ext cx="6175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C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Guayaquil:  Dr. Ricardo Ortiz 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AE3F8B2-A71E-0501-C14E-B36088186983}"/>
              </a:ext>
            </a:extLst>
          </p:cNvPr>
          <p:cNvSpPr txBox="1"/>
          <p:nvPr/>
        </p:nvSpPr>
        <p:spPr>
          <a:xfrm>
            <a:off x="1505244" y="5469955"/>
            <a:ext cx="617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C" sz="1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Cuenca:  Dr. Alejandro Ugalde </a:t>
            </a:r>
          </a:p>
        </p:txBody>
      </p:sp>
    </p:spTree>
    <p:extLst>
      <p:ext uri="{BB962C8B-B14F-4D97-AF65-F5344CB8AC3E}">
        <p14:creationId xmlns:p14="http://schemas.microsoft.com/office/powerpoint/2010/main" val="371633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17FFE-9CE6-45B0-A9DA-D5EDE58B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A6C5B2-9553-55CC-4675-A8961BA19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53" y="5450621"/>
            <a:ext cx="10515600" cy="1042254"/>
          </a:xfrm>
        </p:spPr>
        <p:txBody>
          <a:bodyPr/>
          <a:lstStyle/>
          <a:p>
            <a:pPr marL="0" indent="0" algn="ctr">
              <a:buNone/>
            </a:pPr>
            <a:r>
              <a:rPr lang="es-EC" dirty="0"/>
              <a:t>Trabajo presentado para la academia Ecuatoriana de Medicina  el 26 de septiembre del 1972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DE8A73-07B6-FB82-F2A8-F0DA76859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17232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C323409-3BFF-7FF1-6F5C-AC92B54B4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3" y="1860169"/>
            <a:ext cx="4082143" cy="342293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33D71FD-EA34-8C86-A79A-07EEDC996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274" y="1827564"/>
            <a:ext cx="4049486" cy="345553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34C04FF-297B-6EF6-5F45-88981D91C8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709"/>
          <a:stretch>
            <a:fillRect/>
          </a:stretch>
        </p:blipFill>
        <p:spPr>
          <a:xfrm>
            <a:off x="8262760" y="1858210"/>
            <a:ext cx="3765117" cy="345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4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815FD-8FD3-951F-F4DC-6ED2D4B8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107202-0436-2594-4413-41AF208C1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6234" y="1690688"/>
            <a:ext cx="6655191" cy="43762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C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El equipo multidisciplinario que integró este hecho histórico estuvo compuesto por los siguientes doctores, graduados en la facultad de ciencias médicas de la Universidad Central del Ecuador (alma mater). nefrólogos: </a:t>
            </a:r>
            <a:r>
              <a:rPr lang="es-EC" b="1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Dr. Jorge Aulestia, Dr. Marcelo Espín y Dr. Nelson Garcés, vascular: </a:t>
            </a:r>
            <a:r>
              <a:rPr lang="es-EC" b="1" i="0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Dr.Luis</a:t>
            </a:r>
            <a:r>
              <a:rPr lang="es-EC" b="1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Burbano Dávila. Urólogos: Dr. José Ruíz, Dr. </a:t>
            </a:r>
            <a:r>
              <a:rPr lang="es-EC" b="1" i="0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Washingtong</a:t>
            </a:r>
            <a:r>
              <a:rPr lang="es-EC" b="1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Mora y Dr. Fausto Tafur Palacios; residentes: Dr. Cristóbal Santacruz. médicos externos: Dr. Julio Calderón y Dr. Iván Cevallos</a:t>
            </a:r>
            <a:endParaRPr lang="es-EC" b="1" dirty="0">
              <a:solidFill>
                <a:schemeClr val="tx2"/>
              </a:solidFill>
            </a:endParaRPr>
          </a:p>
        </p:txBody>
      </p:sp>
      <p:pic>
        <p:nvPicPr>
          <p:cNvPr id="4098" name="Picture 2" descr="Ecuador: Primer transplante de riñón – Periodico Expectativa – Noticias de  Ibarra Imbabura Ecuador">
            <a:extLst>
              <a:ext uri="{FF2B5EF4-FFF2-40B4-BE49-F238E27FC236}">
                <a16:creationId xmlns:a16="http://schemas.microsoft.com/office/drawing/2014/main" id="{11C461A3-DAC9-BE16-EB33-3D3306FD2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5" y="1947279"/>
            <a:ext cx="4100922" cy="2521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1533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173</TotalTime>
  <Words>591</Words>
  <Application>Microsoft Office PowerPoint</Application>
  <PresentationFormat>Panorámica</PresentationFormat>
  <Paragraphs>57</Paragraphs>
  <Slides>16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Arial</vt:lpstr>
      <vt:lpstr>Arial Black</vt:lpstr>
      <vt:lpstr>Calibri</vt:lpstr>
      <vt:lpstr>Calibri Light</vt:lpstr>
      <vt:lpstr>Franklin Gothic Medium Cond</vt:lpstr>
      <vt:lpstr>Tema de Office</vt:lpstr>
      <vt:lpstr>De la Evolución a la Revolución en la Nefrología del HE -1  </vt:lpstr>
      <vt:lpstr>Evolución……</vt:lpstr>
      <vt:lpstr>Hipócrates de Cos</vt:lpstr>
      <vt:lpstr>Galeneo de Pergamo</vt:lpstr>
      <vt:lpstr>Entendimiento  de las enfermedades glomerulares e intersticiales </vt:lpstr>
      <vt:lpstr>1954 …………</vt:lpstr>
      <vt:lpstr>Presentación de PowerPoint</vt:lpstr>
      <vt:lpstr>Presentación de PowerPoint</vt:lpstr>
      <vt:lpstr>Presentación de PowerPoint</vt:lpstr>
      <vt:lpstr>Diálisis    1976  - 1979 </vt:lpstr>
      <vt:lpstr>Presentación de PowerPoint</vt:lpstr>
      <vt:lpstr>Se mantiene el legado  </vt:lpstr>
      <vt:lpstr>Presentación de PowerPoint</vt:lpstr>
      <vt:lpstr>Escenario Terapéutico de la ERC al 2025 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OSORIO CHUQUITARCO WASHINGTON XAVIER</dc:creator>
  <cp:lastModifiedBy>OSORIO CHUQUITARCO WASHINGTON XAVIER</cp:lastModifiedBy>
  <cp:revision>9</cp:revision>
  <dcterms:created xsi:type="dcterms:W3CDTF">2025-07-15T02:23:21Z</dcterms:created>
  <dcterms:modified xsi:type="dcterms:W3CDTF">2025-07-15T05:16:47Z</dcterms:modified>
</cp:coreProperties>
</file>